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9ABA-3D65-4DB9-8452-90E677067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 Community Engagement Summary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97368-F337-424D-BA09-7B717CBCF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4777381"/>
            <a:ext cx="8915399" cy="1126283"/>
          </a:xfrm>
        </p:spPr>
        <p:txBody>
          <a:bodyPr>
            <a:normAutofit/>
          </a:bodyPr>
          <a:lstStyle/>
          <a:p>
            <a:r>
              <a:rPr lang="en-US" sz="1700" dirty="0" smtClean="0"/>
              <a:t>Pawlet Public Library’s strategic </a:t>
            </a:r>
            <a:r>
              <a:rPr lang="en-US" sz="1700" dirty="0"/>
              <a:t>p</a:t>
            </a:r>
            <a:r>
              <a:rPr lang="en-US" sz="1700" dirty="0" smtClean="0"/>
              <a:t>lanning in </a:t>
            </a:r>
            <a:r>
              <a:rPr lang="en-US" sz="1700" dirty="0"/>
              <a:t>the Pawlet/West Pawlet area</a:t>
            </a:r>
          </a:p>
        </p:txBody>
      </p:sp>
    </p:spTree>
    <p:extLst>
      <p:ext uri="{BB962C8B-B14F-4D97-AF65-F5344CB8AC3E}">
        <p14:creationId xmlns:p14="http://schemas.microsoft.com/office/powerpoint/2010/main" val="388323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8A6-44B4-4C3A-AD53-237724C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2502-6D4D-4B17-9FEE-CC5EC5AE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2019 Community Engagement Summary </a:t>
            </a:r>
            <a:r>
              <a:rPr lang="en-US" dirty="0">
                <a:solidFill>
                  <a:srgbClr val="FF0000"/>
                </a:solidFill>
              </a:rPr>
              <a:t>(insert link)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Community Input Raw Data </a:t>
            </a:r>
            <a:r>
              <a:rPr lang="en-US" dirty="0">
                <a:solidFill>
                  <a:srgbClr val="FF0000"/>
                </a:solidFill>
              </a:rPr>
              <a:t>(insert link)</a:t>
            </a:r>
            <a:endParaRPr lang="en-US" dirty="0"/>
          </a:p>
          <a:p>
            <a:r>
              <a:rPr lang="en-US" dirty="0" smtClean="0"/>
              <a:t>Pawlet Public Library 2019 Public Programs </a:t>
            </a:r>
            <a:r>
              <a:rPr lang="en-US" dirty="0">
                <a:solidFill>
                  <a:srgbClr val="FF0000"/>
                </a:solidFill>
              </a:rPr>
              <a:t>(insert link)</a:t>
            </a:r>
            <a:endParaRPr lang="en-US" dirty="0"/>
          </a:p>
          <a:p>
            <a:r>
              <a:rPr lang="en-US" dirty="0" smtClean="0"/>
              <a:t>Pawlet Public Library 2019 Children’s Programs </a:t>
            </a:r>
            <a:r>
              <a:rPr lang="en-US" dirty="0">
                <a:solidFill>
                  <a:srgbClr val="FF0000"/>
                </a:solidFill>
              </a:rPr>
              <a:t>(insert link)</a:t>
            </a:r>
            <a:endParaRPr lang="en-US" dirty="0"/>
          </a:p>
          <a:p>
            <a:r>
              <a:rPr lang="en-US" dirty="0" smtClean="0"/>
              <a:t>Town of Pawlet eNews </a:t>
            </a:r>
            <a:r>
              <a:rPr lang="en-US" dirty="0">
                <a:solidFill>
                  <a:srgbClr val="FF0000"/>
                </a:solidFill>
              </a:rPr>
              <a:t>(insert link)</a:t>
            </a:r>
            <a:endParaRPr lang="en-US" dirty="0" smtClean="0"/>
          </a:p>
          <a:p>
            <a:r>
              <a:rPr lang="en-US" dirty="0" smtClean="0"/>
              <a:t>Pawlet Public Library Strategic Plan (Draft)</a:t>
            </a:r>
            <a:r>
              <a:rPr lang="en-US" dirty="0">
                <a:solidFill>
                  <a:srgbClr val="FF0000"/>
                </a:solidFill>
              </a:rPr>
              <a:t> (insert link)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9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9ABA-3D65-4DB9-8452-90E677067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422957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9ABA-3D65-4DB9-8452-90E677067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5471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8A6-44B4-4C3A-AD53-237724C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2502-6D4D-4B17-9FEE-CC5EC5AE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 </a:t>
            </a:r>
            <a:r>
              <a:rPr lang="en-US" dirty="0" smtClean="0"/>
              <a:t>Organizations</a:t>
            </a:r>
            <a:endParaRPr lang="en-US" dirty="0"/>
          </a:p>
          <a:p>
            <a:r>
              <a:rPr lang="en-US" dirty="0"/>
              <a:t>7</a:t>
            </a:r>
            <a:r>
              <a:rPr lang="en-US" dirty="0" smtClean="0"/>
              <a:t> Individuals</a:t>
            </a:r>
            <a:endParaRPr lang="en-US" dirty="0"/>
          </a:p>
          <a:p>
            <a:r>
              <a:rPr lang="en-US" dirty="0" smtClean="0"/>
              <a:t>Town of Pawlet</a:t>
            </a:r>
            <a:endParaRPr lang="en-US" dirty="0"/>
          </a:p>
          <a:p>
            <a:r>
              <a:rPr lang="en-US" dirty="0" smtClean="0"/>
              <a:t>Pawlet Public Library Strategic Planning Committee</a:t>
            </a:r>
            <a:endParaRPr lang="en-US" dirty="0"/>
          </a:p>
          <a:p>
            <a:r>
              <a:rPr lang="en-US" dirty="0" smtClean="0"/>
              <a:t>Pawlet Public Library Board of Trustees</a:t>
            </a:r>
          </a:p>
          <a:p>
            <a:r>
              <a:rPr lang="en-US" dirty="0" smtClean="0"/>
              <a:t>Erica Freudenberger, Southern Adirondack Library System consultant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could not have been done without you!</a:t>
            </a:r>
          </a:p>
        </p:txBody>
      </p:sp>
    </p:spTree>
    <p:extLst>
      <p:ext uri="{BB962C8B-B14F-4D97-AF65-F5344CB8AC3E}">
        <p14:creationId xmlns:p14="http://schemas.microsoft.com/office/powerpoint/2010/main" val="335767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A2C446-94EE-468C-957B-E591AB79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took part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A45C43-0484-4F9C-AB93-775ACAE7B1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Bone Builders</a:t>
            </a:r>
          </a:p>
          <a:p>
            <a:pPr lvl="0" fontAlgn="base"/>
            <a:r>
              <a:rPr lang="en-US" dirty="0"/>
              <a:t>Home School Parents</a:t>
            </a:r>
          </a:p>
          <a:p>
            <a:pPr lvl="0" fontAlgn="base"/>
            <a:r>
              <a:rPr lang="en-US" dirty="0"/>
              <a:t>Mettawee Community Church</a:t>
            </a:r>
          </a:p>
          <a:p>
            <a:pPr lvl="0" fontAlgn="base"/>
            <a:r>
              <a:rPr lang="en-US" dirty="0"/>
              <a:t>Mettawee Community School</a:t>
            </a:r>
          </a:p>
          <a:p>
            <a:pPr lvl="0" fontAlgn="base"/>
            <a:r>
              <a:rPr lang="en-US" dirty="0"/>
              <a:t>Rupert United Methodist Church</a:t>
            </a:r>
          </a:p>
          <a:p>
            <a:pPr lvl="0" fontAlgn="base"/>
            <a:r>
              <a:rPr lang="en-US" dirty="0"/>
              <a:t>Pawlet Community </a:t>
            </a:r>
            <a:r>
              <a:rPr lang="en-US" dirty="0" smtClean="0"/>
              <a:t>Church</a:t>
            </a:r>
          </a:p>
          <a:p>
            <a:pPr fontAlgn="base"/>
            <a:r>
              <a:rPr lang="en-US" dirty="0"/>
              <a:t>Pawlet Library Strategic Planning Committee &amp; Board Members</a:t>
            </a:r>
          </a:p>
          <a:p>
            <a:pPr lvl="0" fontAlgn="base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E1E5D6-7FA8-48B7-A44F-C81E0AB550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Pawlet </a:t>
            </a:r>
            <a:r>
              <a:rPr lang="en-US" dirty="0"/>
              <a:t>Library Volunteers</a:t>
            </a:r>
          </a:p>
          <a:p>
            <a:pPr lvl="0" fontAlgn="base"/>
            <a:r>
              <a:rPr lang="en-US" dirty="0"/>
              <a:t>Pawlet Volunteer Fire Department</a:t>
            </a:r>
          </a:p>
          <a:p>
            <a:pPr lvl="0" fontAlgn="base"/>
            <a:r>
              <a:rPr lang="en-US" dirty="0"/>
              <a:t>Pawlett Historical Society</a:t>
            </a:r>
          </a:p>
          <a:p>
            <a:pPr lvl="0" fontAlgn="base"/>
            <a:r>
              <a:rPr lang="en-US" dirty="0"/>
              <a:t>Town of Pawlet Planning Commission</a:t>
            </a:r>
          </a:p>
          <a:p>
            <a:pPr lvl="0" fontAlgn="base"/>
            <a:r>
              <a:rPr lang="en-US" dirty="0"/>
              <a:t>Town of Pawlet Select Board</a:t>
            </a:r>
          </a:p>
          <a:p>
            <a:pPr lvl="0" fontAlgn="base"/>
            <a:r>
              <a:rPr lang="en-US" dirty="0"/>
              <a:t>St. Frances Cabrini </a:t>
            </a:r>
            <a:r>
              <a:rPr lang="en-US" dirty="0" smtClean="0"/>
              <a:t>Church</a:t>
            </a:r>
          </a:p>
          <a:p>
            <a:pPr lvl="0" fontAlgn="base"/>
            <a:r>
              <a:rPr lang="en-US" dirty="0" smtClean="0"/>
              <a:t>Individuals representing Pawlet Food Cupboard, farmers, retirees who moved to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8A6-44B4-4C3A-AD53-237724C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2502-6D4D-4B17-9FEE-CC5EC5AE5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3531"/>
          </a:xfrm>
        </p:spPr>
        <p:txBody>
          <a:bodyPr>
            <a:normAutofit/>
          </a:bodyPr>
          <a:lstStyle/>
          <a:p>
            <a:r>
              <a:rPr lang="en-US" dirty="0"/>
              <a:t>Step </a:t>
            </a:r>
            <a:r>
              <a:rPr lang="en-US" dirty="0" smtClean="0"/>
              <a:t>1: The Library Board </a:t>
            </a:r>
            <a:r>
              <a:rPr lang="en-US" dirty="0"/>
              <a:t>designated a planning committee comprised of two trustees, the library director, and three community members. </a:t>
            </a:r>
          </a:p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/>
              <a:t>P</a:t>
            </a:r>
            <a:r>
              <a:rPr lang="en-US" dirty="0" smtClean="0"/>
              <a:t>lanning </a:t>
            </a:r>
            <a:r>
              <a:rPr lang="en-US" dirty="0"/>
              <a:t>committee members </a:t>
            </a:r>
            <a:r>
              <a:rPr lang="en-US" dirty="0" smtClean="0"/>
              <a:t>received training </a:t>
            </a:r>
            <a:r>
              <a:rPr lang="en-US" dirty="0"/>
              <a:t>in conducting information gathering exercises with groups and individuals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Step 3: Community members were asked three questions: What </a:t>
            </a:r>
            <a:r>
              <a:rPr lang="en-US" dirty="0"/>
              <a:t>are your aspirations for your </a:t>
            </a:r>
            <a:r>
              <a:rPr lang="en-US" dirty="0" smtClean="0"/>
              <a:t>community? What </a:t>
            </a:r>
            <a:r>
              <a:rPr lang="en-US" dirty="0"/>
              <a:t>challenges do you face in reaching these aspirations? </a:t>
            </a:r>
            <a:r>
              <a:rPr lang="en-US" dirty="0" smtClean="0"/>
              <a:t>What </a:t>
            </a:r>
            <a:r>
              <a:rPr lang="en-US" dirty="0"/>
              <a:t>changes are needed in your community to reach your aspirations? </a:t>
            </a:r>
          </a:p>
          <a:p>
            <a:r>
              <a:rPr lang="en-US" dirty="0" smtClean="0"/>
              <a:t>Step 4: The Planning Committee analyzed notes from information gathering exercises by repetition of common themes</a:t>
            </a:r>
            <a:r>
              <a:rPr lang="en-US" dirty="0"/>
              <a:t> </a:t>
            </a:r>
            <a:r>
              <a:rPr lang="en-US" dirty="0" smtClean="0"/>
              <a:t>and recommended three service priorities for the library.</a:t>
            </a:r>
          </a:p>
          <a:p>
            <a:r>
              <a:rPr lang="en-US" dirty="0" smtClean="0"/>
              <a:t>Step 5: The Library Board approved three service priorities for the library’s strategic plan.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8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A2C446-94EE-468C-957B-E591AB79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Aspirations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A45C43-0484-4F9C-AB93-775ACAE7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64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Aspiration </a:t>
            </a:r>
            <a:r>
              <a:rPr lang="en-US" dirty="0" smtClean="0"/>
              <a:t>#1: More activities</a:t>
            </a:r>
            <a:r>
              <a:rPr lang="en-US" b="1" dirty="0" smtClean="0"/>
              <a:t> </a:t>
            </a:r>
            <a:r>
              <a:rPr lang="en-US" dirty="0" smtClean="0"/>
              <a:t>that bring people together</a:t>
            </a:r>
            <a:endParaRPr lang="en-US" dirty="0"/>
          </a:p>
          <a:p>
            <a:r>
              <a:rPr lang="en-US" dirty="0"/>
              <a:t>Aspiration #</a:t>
            </a:r>
            <a:r>
              <a:rPr lang="en-US" dirty="0" smtClean="0"/>
              <a:t>2: A</a:t>
            </a:r>
            <a:r>
              <a:rPr lang="en-US" b="1" dirty="0" smtClean="0"/>
              <a:t> </a:t>
            </a:r>
            <a:r>
              <a:rPr lang="en-US" dirty="0" smtClean="0"/>
              <a:t>place to gather</a:t>
            </a:r>
          </a:p>
          <a:p>
            <a:r>
              <a:rPr lang="en-US" dirty="0" smtClean="0"/>
              <a:t>Aspiration #3: Town and community organizations work together and share information with the community</a:t>
            </a:r>
          </a:p>
          <a:p>
            <a:r>
              <a:rPr lang="en-US" dirty="0" smtClean="0"/>
              <a:t>Aspiration #4: More community members participate in organizations and town </a:t>
            </a:r>
            <a:r>
              <a:rPr lang="en-US" dirty="0" smtClean="0"/>
              <a:t>government, </a:t>
            </a:r>
            <a:r>
              <a:rPr lang="en-US" dirty="0" smtClean="0"/>
              <a:t>and volunteer services.</a:t>
            </a:r>
          </a:p>
          <a:p>
            <a:r>
              <a:rPr lang="en-US" dirty="0" smtClean="0"/>
              <a:t>Aspiration #5: Individuals and </a:t>
            </a:r>
            <a:r>
              <a:rPr lang="en-US" dirty="0"/>
              <a:t>groups bridge divides, respect differences and come together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E1E5D6-7FA8-48B7-A44F-C81E0AB55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7041" y="1608083"/>
            <a:ext cx="4313864" cy="48662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Aspiration #</a:t>
            </a:r>
            <a:r>
              <a:rPr lang="en-US" dirty="0" smtClean="0"/>
              <a:t>6: Young people are attracted to community and get involved</a:t>
            </a:r>
          </a:p>
          <a:p>
            <a:r>
              <a:rPr lang="en-US" dirty="0" smtClean="0"/>
              <a:t>Aspiration </a:t>
            </a:r>
            <a:r>
              <a:rPr lang="en-US" dirty="0"/>
              <a:t>#</a:t>
            </a:r>
            <a:r>
              <a:rPr lang="en-US" dirty="0" smtClean="0"/>
              <a:t>7: </a:t>
            </a:r>
            <a:r>
              <a:rPr lang="en-US" dirty="0"/>
              <a:t>A healthy local economy with opportunities for small businesses and </a:t>
            </a:r>
            <a:r>
              <a:rPr lang="en-US" dirty="0" smtClean="0"/>
              <a:t>jobs</a:t>
            </a:r>
            <a:endParaRPr lang="en-US" dirty="0"/>
          </a:p>
          <a:p>
            <a:r>
              <a:rPr lang="en-US" dirty="0" smtClean="0"/>
              <a:t>Aspiration #8</a:t>
            </a:r>
            <a:r>
              <a:rPr lang="en-US" dirty="0"/>
              <a:t>: Community embraces and conserves rural character and natural areas</a:t>
            </a:r>
          </a:p>
          <a:p>
            <a:r>
              <a:rPr lang="en-US" dirty="0" smtClean="0"/>
              <a:t>Aspiration #9: </a:t>
            </a:r>
            <a:r>
              <a:rPr lang="en-US" dirty="0"/>
              <a:t>Transportation to provide seniors and those without cars access to goods and services</a:t>
            </a:r>
          </a:p>
          <a:p>
            <a:r>
              <a:rPr lang="en-US" dirty="0" smtClean="0"/>
              <a:t>Aspiration #10: A safer intersection in Pawlet, organized and ample parking, safer walking paths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9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A2C446-94EE-468C-957B-E591AB79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4238950" cy="1280890"/>
          </a:xfrm>
        </p:spPr>
        <p:txBody>
          <a:bodyPr/>
          <a:lstStyle/>
          <a:p>
            <a:r>
              <a:rPr lang="en-US" dirty="0"/>
              <a:t>Top 10 Challenges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A45C43-0484-4F9C-AB93-775ACAE7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50023" y="1937656"/>
            <a:ext cx="4313864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Challenge #</a:t>
            </a:r>
            <a:r>
              <a:rPr lang="en-US" dirty="0" smtClean="0"/>
              <a:t>1: Lack of individual leaders or a lead organization  to facilitate collaborative community  efforts to address community improvements</a:t>
            </a:r>
            <a:endParaRPr lang="en-US" dirty="0"/>
          </a:p>
          <a:p>
            <a:r>
              <a:rPr lang="en-US" dirty="0"/>
              <a:t>Challenge #</a:t>
            </a:r>
            <a:r>
              <a:rPr lang="en-US" dirty="0" smtClean="0"/>
              <a:t>2: </a:t>
            </a:r>
            <a:r>
              <a:rPr lang="en-US" dirty="0"/>
              <a:t>D</a:t>
            </a:r>
            <a:r>
              <a:rPr lang="en-US" dirty="0" smtClean="0"/>
              <a:t>ebilitating </a:t>
            </a:r>
            <a:r>
              <a:rPr lang="en-US" dirty="0"/>
              <a:t>divisiveness and disconnection </a:t>
            </a:r>
            <a:r>
              <a:rPr lang="en-US" dirty="0" smtClean="0"/>
              <a:t>among community members</a:t>
            </a:r>
          </a:p>
          <a:p>
            <a:r>
              <a:rPr lang="en-US" dirty="0" smtClean="0"/>
              <a:t>Challenge #3: Local economy weakened by dramatic downturn in agricultural base</a:t>
            </a:r>
          </a:p>
          <a:p>
            <a:r>
              <a:rPr lang="en-US" dirty="0" smtClean="0"/>
              <a:t>Challenge #4: All adults in households need to work, reducing available time to volunteer or participate in town government</a:t>
            </a:r>
          </a:p>
          <a:p>
            <a:r>
              <a:rPr lang="en-US" dirty="0" smtClean="0"/>
              <a:t>Challenge #5: Community members commute to work and have limited opportunities to get to know their neighbors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E1E5D6-7FA8-48B7-A44F-C81E0AB55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38496" y="1214847"/>
            <a:ext cx="4313864" cy="53818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Challenge #</a:t>
            </a:r>
            <a:r>
              <a:rPr lang="en-US" dirty="0" smtClean="0"/>
              <a:t>6: Town government and community organizations depend on volunteers to meet objectives, while volunteer ranks are aging and dwindling.</a:t>
            </a:r>
            <a:endParaRPr lang="en-US" dirty="0"/>
          </a:p>
          <a:p>
            <a:r>
              <a:rPr lang="en-US" dirty="0"/>
              <a:t>Challenge #</a:t>
            </a:r>
            <a:r>
              <a:rPr lang="en-US" dirty="0" smtClean="0"/>
              <a:t>7: The financial capacity of  the Town of Pawlet is limited by tax revenue from property owners</a:t>
            </a:r>
          </a:p>
          <a:p>
            <a:r>
              <a:rPr lang="en-US" dirty="0" smtClean="0"/>
              <a:t>Challenge #8: Communication  through  modern technology is  circumventing face-to-face interactions and leaving  non-users behind. </a:t>
            </a:r>
          </a:p>
          <a:p>
            <a:r>
              <a:rPr lang="en-US" dirty="0" smtClean="0"/>
              <a:t>Challenge #9: An aging population creates the need to attract young families that will sustain the community in the future </a:t>
            </a:r>
          </a:p>
          <a:p>
            <a:r>
              <a:rPr lang="en-US" dirty="0" smtClean="0"/>
              <a:t>Challenge #10: Lack of affordable housing and jobs deter young families from settling in the community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7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A2C446-94EE-468C-957B-E591AB794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422" y="166911"/>
            <a:ext cx="8911687" cy="1280890"/>
          </a:xfrm>
        </p:spPr>
        <p:txBody>
          <a:bodyPr/>
          <a:lstStyle/>
          <a:p>
            <a:r>
              <a:rPr lang="en-US" dirty="0"/>
              <a:t>Top 10 Changes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7A45C43-0484-4F9C-AB93-775ACAE7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1515291"/>
            <a:ext cx="4313864" cy="53427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Change #</a:t>
            </a:r>
            <a:r>
              <a:rPr lang="en-US" dirty="0" smtClean="0"/>
              <a:t>1: A lead organization connects Town and community organizations to facilitate combined efforts to build community 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#</a:t>
            </a:r>
            <a:r>
              <a:rPr lang="en-US" dirty="0" smtClean="0"/>
              <a:t>2: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place where </a:t>
            </a:r>
            <a:r>
              <a:rPr lang="en-US" dirty="0" smtClean="0"/>
              <a:t>inclusive, intergenerational community </a:t>
            </a:r>
            <a:r>
              <a:rPr lang="en-US" dirty="0"/>
              <a:t>activities </a:t>
            </a:r>
            <a:r>
              <a:rPr lang="en-US" dirty="0" smtClean="0"/>
              <a:t>are </a:t>
            </a:r>
            <a:r>
              <a:rPr lang="en-US" dirty="0"/>
              <a:t>created, hosted and managed</a:t>
            </a:r>
          </a:p>
          <a:p>
            <a:r>
              <a:rPr lang="en-US" dirty="0" smtClean="0"/>
              <a:t>Change </a:t>
            </a:r>
            <a:r>
              <a:rPr lang="en-US" dirty="0" smtClean="0"/>
              <a:t>#</a:t>
            </a:r>
            <a:r>
              <a:rPr lang="en-US" dirty="0"/>
              <a:t>3</a:t>
            </a:r>
            <a:r>
              <a:rPr lang="en-US" dirty="0" smtClean="0"/>
              <a:t>: A </a:t>
            </a:r>
            <a:r>
              <a:rPr lang="en-US" dirty="0"/>
              <a:t>central  multi-channeled monthly newsletter </a:t>
            </a:r>
            <a:r>
              <a:rPr lang="en-US" dirty="0" smtClean="0"/>
              <a:t>to inform </a:t>
            </a:r>
            <a:r>
              <a:rPr lang="en-US" dirty="0"/>
              <a:t>community members about  town and community organization </a:t>
            </a:r>
            <a:r>
              <a:rPr lang="en-US" dirty="0" smtClean="0"/>
              <a:t>activities</a:t>
            </a:r>
            <a:endParaRPr lang="en-US" dirty="0" smtClean="0"/>
          </a:p>
          <a:p>
            <a:r>
              <a:rPr lang="en-US" dirty="0" smtClean="0"/>
              <a:t>Change #5: A planning entity addresses economic </a:t>
            </a:r>
            <a:r>
              <a:rPr lang="en-US" dirty="0" smtClean="0"/>
              <a:t>development, intersection, parking and walking paths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0E1E5D6-7FA8-48B7-A44F-C81E0AB55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6245" y="807355"/>
            <a:ext cx="4313864" cy="56880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Change #</a:t>
            </a:r>
            <a:r>
              <a:rPr lang="en-US" dirty="0" smtClean="0"/>
              <a:t>6: An </a:t>
            </a:r>
            <a:r>
              <a:rPr lang="en-US" dirty="0" smtClean="0"/>
              <a:t>entity actively </a:t>
            </a:r>
            <a:r>
              <a:rPr lang="en-US" dirty="0" smtClean="0"/>
              <a:t>markets the </a:t>
            </a:r>
            <a:r>
              <a:rPr lang="en-US" dirty="0" smtClean="0"/>
              <a:t>community, </a:t>
            </a:r>
            <a:r>
              <a:rPr lang="en-US" dirty="0" smtClean="0"/>
              <a:t>promoting rural and natural areas, Mettawee River, local </a:t>
            </a:r>
            <a:r>
              <a:rPr lang="en-US" dirty="0" smtClean="0"/>
              <a:t>businesses, community organizations and schools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#7: Community members support local businesses, new diversified </a:t>
            </a:r>
            <a:r>
              <a:rPr lang="en-US" dirty="0" smtClean="0"/>
              <a:t>farms and </a:t>
            </a:r>
            <a:r>
              <a:rPr lang="en-US" dirty="0"/>
              <a:t>individuals in private practice </a:t>
            </a:r>
            <a:endParaRPr lang="en-US" dirty="0" smtClean="0"/>
          </a:p>
          <a:p>
            <a:r>
              <a:rPr lang="en-US" dirty="0" smtClean="0"/>
              <a:t>Change #8: Increased collaboration with state and regional resources for expertise and planning</a:t>
            </a:r>
          </a:p>
          <a:p>
            <a:r>
              <a:rPr lang="en-US" dirty="0" smtClean="0"/>
              <a:t>Change #9: Cultivate and support additional leaders to participate in Town organizations and drive initiatives to completion</a:t>
            </a:r>
          </a:p>
          <a:p>
            <a:r>
              <a:rPr lang="en-US" dirty="0" smtClean="0"/>
              <a:t>Change #10: Opportunities for young families to interact</a:t>
            </a:r>
          </a:p>
        </p:txBody>
      </p:sp>
    </p:spTree>
    <p:extLst>
      <p:ext uri="{BB962C8B-B14F-4D97-AF65-F5344CB8AC3E}">
        <p14:creationId xmlns:p14="http://schemas.microsoft.com/office/powerpoint/2010/main" val="141307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8A6-44B4-4C3A-AD53-237724C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2502-6D4D-4B17-9FEE-CC5EC5AE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Emphasize things you want for library</a:t>
            </a:r>
          </a:p>
          <a:p>
            <a:r>
              <a:rPr lang="en-US" dirty="0"/>
              <a:t>Only two or three or maybe four things</a:t>
            </a:r>
          </a:p>
        </p:txBody>
      </p:sp>
    </p:spTree>
    <p:extLst>
      <p:ext uri="{BB962C8B-B14F-4D97-AF65-F5344CB8AC3E}">
        <p14:creationId xmlns:p14="http://schemas.microsoft.com/office/powerpoint/2010/main" val="212822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8A6-44B4-4C3A-AD53-237724C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Library 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2502-6D4D-4B17-9FEE-CC5EC5AE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Priority 1: Provide </a:t>
            </a:r>
            <a:r>
              <a:rPr lang="en-US" dirty="0"/>
              <a:t>a place for people to gather for social activities and community discussions. </a:t>
            </a:r>
          </a:p>
          <a:p>
            <a:pPr lvl="0" fontAlgn="base"/>
            <a:r>
              <a:rPr lang="en-US" dirty="0" smtClean="0"/>
              <a:t>Priority 2: Offer </a:t>
            </a:r>
            <a:r>
              <a:rPr lang="en-US" dirty="0"/>
              <a:t>programs and activities that bring people together and bridge community divisions.</a:t>
            </a:r>
          </a:p>
          <a:p>
            <a:pPr lvl="0" fontAlgn="base"/>
            <a:r>
              <a:rPr lang="en-US" dirty="0" smtClean="0"/>
              <a:t>Priority 3: Facilitate </a:t>
            </a:r>
            <a:r>
              <a:rPr lang="en-US" dirty="0"/>
              <a:t>Town and community organizations in working together and sharing information and resources with each other and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487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657</TotalTime>
  <Words>884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2019 Community Engagement Summary</vt:lpstr>
      <vt:lpstr>Thank you!</vt:lpstr>
      <vt:lpstr>Who took part</vt:lpstr>
      <vt:lpstr>The Process</vt:lpstr>
      <vt:lpstr>Top 10 Aspirations</vt:lpstr>
      <vt:lpstr>Top 10 Challenges</vt:lpstr>
      <vt:lpstr>Top 10 Changes</vt:lpstr>
      <vt:lpstr>Lessons Learned</vt:lpstr>
      <vt:lpstr>Where the Library fits</vt:lpstr>
      <vt:lpstr>Resources</vt:lpstr>
      <vt:lpstr>Discussion/Questions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Atkins</dc:creator>
  <cp:lastModifiedBy>Pawlet Library</cp:lastModifiedBy>
  <cp:revision>58</cp:revision>
  <dcterms:created xsi:type="dcterms:W3CDTF">2019-04-10T19:28:29Z</dcterms:created>
  <dcterms:modified xsi:type="dcterms:W3CDTF">2019-04-19T18:21:25Z</dcterms:modified>
</cp:coreProperties>
</file>